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notesMasterIdLst>
    <p:notesMasterId r:id="rId14"/>
  </p:notesMasterIdLst>
  <p:sldIdLst>
    <p:sldId id="256" r:id="rId3"/>
    <p:sldId id="257" r:id="rId4"/>
    <p:sldId id="260" r:id="rId5"/>
    <p:sldId id="259" r:id="rId6"/>
    <p:sldId id="258" r:id="rId7"/>
    <p:sldId id="262" r:id="rId8"/>
    <p:sldId id="263" r:id="rId9"/>
    <p:sldId id="265" r:id="rId10"/>
    <p:sldId id="261" r:id="rId11"/>
    <p:sldId id="264" r:id="rId12"/>
    <p:sldId id="266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GaMünchener Eltern" initials="KE" lastIdx="1" clrIdx="0">
    <p:extLst>
      <p:ext uri="{19B8F6BF-5375-455C-9EA6-DF929625EA0E}">
        <p15:presenceInfo xmlns:p15="http://schemas.microsoft.com/office/powerpoint/2012/main" userId="S-1-5-21-1004336348-688789844-1060284298-535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A4AD"/>
    <a:srgbClr val="F0EAF6"/>
    <a:srgbClr val="FAF7D6"/>
    <a:srgbClr val="FBF3AD"/>
    <a:srgbClr val="EFAD76"/>
    <a:srgbClr val="FF9933"/>
    <a:srgbClr val="002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22" autoAdjust="0"/>
  </p:normalViewPr>
  <p:slideViewPr>
    <p:cSldViewPr>
      <p:cViewPr varScale="1">
        <p:scale>
          <a:sx n="111" d="100"/>
          <a:sy n="111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AD0E9-7FAD-4F60-8CE3-3257D232C607}" type="datetimeFigureOut">
              <a:rPr lang="de-DE" smtClean="0"/>
              <a:t>23.12.2025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498B3-0756-4D17-802C-320254EF2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597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AutoShape 2"/>
          <p:cNvSpPr>
            <a:spLocks noChangeArrowheads="1"/>
          </p:cNvSpPr>
          <p:nvPr/>
        </p:nvSpPr>
        <p:spPr bwMode="auto">
          <a:xfrm>
            <a:off x="-612775" y="2571451"/>
            <a:ext cx="9145588" cy="4824413"/>
          </a:xfrm>
          <a:prstGeom prst="roundRect">
            <a:avLst>
              <a:gd name="adj" fmla="val 12236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1251" name="Title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11188" y="3429000"/>
            <a:ext cx="7558087" cy="1354217"/>
          </a:xfrm>
        </p:spPr>
        <p:txBody>
          <a:bodyPr anchor="t">
            <a:spAutoFit/>
          </a:bodyPr>
          <a:lstStyle>
            <a:lvl1pPr>
              <a:defRPr sz="440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81252" name="Untertitel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11188" y="5084763"/>
            <a:ext cx="7558087" cy="492443"/>
          </a:xfrm>
        </p:spPr>
        <p:txBody>
          <a:bodyPr>
            <a:spAutoFit/>
          </a:bodyPr>
          <a:lstStyle>
            <a:lvl1pPr marL="0" indent="0">
              <a:buFont typeface="Arial" charset="0"/>
              <a:buNone/>
              <a:defRPr>
                <a:solidFill>
                  <a:srgbClr val="00275B"/>
                </a:solidFill>
              </a:defRPr>
            </a:lvl1pPr>
          </a:lstStyle>
          <a:p>
            <a:pPr lvl="0"/>
            <a:r>
              <a:rPr lang="de-DE" noProof="0" dirty="0"/>
              <a:t>Untertitel durch Klicken bearbeiten</a:t>
            </a: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5292725" y="447675"/>
            <a:ext cx="3240088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de-DE" sz="3200" b="1"/>
              <a:t>Stadt Ingolstadt</a:t>
            </a:r>
            <a:endParaRPr lang="de-DE"/>
          </a:p>
        </p:txBody>
      </p:sp>
      <p:pic>
        <p:nvPicPr>
          <p:cNvPr id="181256" name="Picture 8" descr="Wappen Stadt Ingolsta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49275"/>
            <a:ext cx="877887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mt"/>
          <p:cNvSpPr txBox="1">
            <a:spLocks noChangeArrowheads="1"/>
          </p:cNvSpPr>
          <p:nvPr userDrawn="1"/>
        </p:nvSpPr>
        <p:spPr bwMode="auto">
          <a:xfrm>
            <a:off x="5292725" y="935038"/>
            <a:ext cx="3806370" cy="68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rmAutofit lnSpcReduction="10000"/>
          </a:bodyPr>
          <a:lstStyle/>
          <a:p>
            <a:pPr algn="l"/>
            <a:r>
              <a:rPr lang="de-DE" sz="2400" dirty="0"/>
              <a:t>Amt für Kinderbetreuung und -bildung</a:t>
            </a: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>
          <a:xfrm>
            <a:off x="4371525" y="6381328"/>
            <a:ext cx="184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B0DFDE-C0AE-4F9B-B6FF-2C6A237CD1D8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>
          <a:xfrm>
            <a:off x="1835696" y="5695119"/>
            <a:ext cx="1944000" cy="11628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15225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AutoShape 2"/>
          <p:cNvSpPr>
            <a:spLocks noChangeArrowheads="1"/>
          </p:cNvSpPr>
          <p:nvPr/>
        </p:nvSpPr>
        <p:spPr bwMode="auto">
          <a:xfrm>
            <a:off x="-612775" y="2565399"/>
            <a:ext cx="9145588" cy="4824413"/>
          </a:xfrm>
          <a:prstGeom prst="roundRect">
            <a:avLst>
              <a:gd name="adj" fmla="val 12236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1251" name="Title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11188" y="3429000"/>
            <a:ext cx="7558087" cy="1354217"/>
          </a:xfrm>
        </p:spPr>
        <p:txBody>
          <a:bodyPr anchor="t">
            <a:spAutoFit/>
          </a:bodyPr>
          <a:lstStyle>
            <a:lvl1pPr>
              <a:defRPr sz="440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81252" name="Untertitel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11188" y="5084763"/>
            <a:ext cx="7558087" cy="492443"/>
          </a:xfrm>
        </p:spPr>
        <p:txBody>
          <a:bodyPr>
            <a:spAutoFit/>
          </a:bodyPr>
          <a:lstStyle>
            <a:lvl1pPr marL="0" indent="0">
              <a:buFont typeface="Arial" charset="0"/>
              <a:buNone/>
              <a:defRPr>
                <a:solidFill>
                  <a:srgbClr val="00275B"/>
                </a:solidFill>
              </a:defRPr>
            </a:lvl1pPr>
          </a:lstStyle>
          <a:p>
            <a:pPr lvl="0"/>
            <a:r>
              <a:rPr lang="de-DE" noProof="0" dirty="0"/>
              <a:t>Untertitel durch Klicken bearbeiten</a:t>
            </a: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1023938" y="11445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/>
              <a:t>	</a:t>
            </a: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5292725" y="447675"/>
            <a:ext cx="3240088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de-DE" sz="3200" b="1"/>
              <a:t>Stadt Ingolstadt</a:t>
            </a:r>
            <a:endParaRPr lang="de-DE"/>
          </a:p>
        </p:txBody>
      </p:sp>
      <p:pic>
        <p:nvPicPr>
          <p:cNvPr id="181256" name="Picture 8" descr="Wappen Stadt Ingolsta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49275"/>
            <a:ext cx="877887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mt"/>
          <p:cNvSpPr txBox="1">
            <a:spLocks noChangeArrowheads="1"/>
          </p:cNvSpPr>
          <p:nvPr userDrawn="1"/>
        </p:nvSpPr>
        <p:spPr bwMode="auto">
          <a:xfrm>
            <a:off x="5292726" y="935039"/>
            <a:ext cx="3806370" cy="68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rmAutofit lnSpcReduction="10000"/>
          </a:bodyPr>
          <a:lstStyle/>
          <a:p>
            <a:pPr algn="l"/>
            <a:r>
              <a:rPr lang="de-DE" sz="2400" dirty="0"/>
              <a:t>Amt für Kinderbetreuung und -bildung</a:t>
            </a:r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897845-6EF1-4407-99B1-88AAC5DC8B97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>
          <a:xfrm>
            <a:off x="6300192" y="6381328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843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2925"/>
            <a:ext cx="4978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B9EF-A445-4AFF-ACFB-EF3761166BD8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845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35D50-68CE-43E6-A6D4-48BBE17C0C9C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705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57200" y="1268760"/>
            <a:ext cx="4051300" cy="47891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0" y="1268760"/>
            <a:ext cx="4038600" cy="47891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2925"/>
            <a:ext cx="4978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4C9B-2F46-433F-8915-CB35EDB31232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3963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it 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68" name="AutoShape 20"/>
          <p:cNvSpPr>
            <a:spLocks noChangeArrowheads="1"/>
          </p:cNvSpPr>
          <p:nvPr/>
        </p:nvSpPr>
        <p:spPr bwMode="auto">
          <a:xfrm>
            <a:off x="3851275" y="331788"/>
            <a:ext cx="5545138" cy="1944687"/>
          </a:xfrm>
          <a:prstGeom prst="roundRect">
            <a:avLst>
              <a:gd name="adj" fmla="val 12236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1251" name="Title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0" y="4514915"/>
            <a:ext cx="9144000" cy="823848"/>
          </a:xfrm>
          <a:solidFill>
            <a:schemeClr val="bg1"/>
          </a:solidFill>
        </p:spPr>
        <p:txBody>
          <a:bodyPr lIns="576000" tIns="252000" rIns="576000"/>
          <a:lstStyle>
            <a:lvl1pPr>
              <a:defRPr sz="370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81252" name="Untertitel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0" y="5443538"/>
            <a:ext cx="9144000" cy="1414462"/>
          </a:xfrm>
          <a:solidFill>
            <a:schemeClr val="bg1"/>
          </a:solidFill>
        </p:spPr>
        <p:txBody>
          <a:bodyPr lIns="576000" tIns="144000" rIns="576000"/>
          <a:lstStyle>
            <a:lvl1pPr marL="0" indent="0">
              <a:buFont typeface="Arial" charset="0"/>
              <a:buNone/>
              <a:defRPr>
                <a:solidFill>
                  <a:srgbClr val="00275B"/>
                </a:solidFill>
              </a:defRPr>
            </a:lvl1pPr>
          </a:lstStyle>
          <a:p>
            <a:pPr lvl="0"/>
            <a:r>
              <a:rPr lang="de-DE" noProof="0" dirty="0"/>
              <a:t>Untertitel durch Klicken bearbeiten</a:t>
            </a: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1023938" y="11445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/>
              <a:t>	</a:t>
            </a: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5292725" y="446088"/>
            <a:ext cx="32480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de-DE" sz="3200" b="1"/>
              <a:t>Stadt Ingolstadt</a:t>
            </a:r>
            <a:endParaRPr lang="de-DE"/>
          </a:p>
        </p:txBody>
      </p:sp>
      <p:pic>
        <p:nvPicPr>
          <p:cNvPr id="181256" name="Picture 8" descr="Wappen Stadt Ingolstad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549275"/>
            <a:ext cx="87788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mt"/>
          <p:cNvSpPr txBox="1">
            <a:spLocks noChangeArrowheads="1"/>
          </p:cNvSpPr>
          <p:nvPr userDrawn="1"/>
        </p:nvSpPr>
        <p:spPr bwMode="auto">
          <a:xfrm>
            <a:off x="5292726" y="935039"/>
            <a:ext cx="3806370" cy="68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rmAutofit lnSpcReduction="10000"/>
          </a:bodyPr>
          <a:lstStyle/>
          <a:p>
            <a:pPr algn="l"/>
            <a:r>
              <a:rPr lang="de-DE" sz="2400" dirty="0"/>
              <a:t>Amt für Kinderbetreuung und vorschulische Bildung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>
          <a:xfrm>
            <a:off x="6916737" y="1772816"/>
            <a:ext cx="15714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CE0343-A33C-4516-9FD8-CAA5EA2AC034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>
          <a:xfrm>
            <a:off x="6372200" y="1641053"/>
            <a:ext cx="2592288" cy="4766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>
          <a:xfrm>
            <a:off x="6623844" y="1844824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8562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268760"/>
            <a:ext cx="40505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200" y="1916832"/>
            <a:ext cx="4050532" cy="41410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4008" y="126876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645025" y="1915930"/>
            <a:ext cx="4041775" cy="41419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2925"/>
            <a:ext cx="4978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4724-8019-4C4D-8CF2-09E268F99E67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2622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2925"/>
            <a:ext cx="4978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FF96-819E-45DF-A2B1-420D56039ABA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6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75050" y="1196752"/>
            <a:ext cx="5111750" cy="4929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196752"/>
            <a:ext cx="3008313" cy="49294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2925"/>
            <a:ext cx="4978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FD69-8FAC-4EF3-8FA5-26BD898407A7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3865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512" y="1124743"/>
            <a:ext cx="8784976" cy="43924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79512" y="5589240"/>
            <a:ext cx="8784976" cy="5829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2925"/>
            <a:ext cx="4978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6472E-D0A4-4AF3-90BE-0B4AE5D31C40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992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1412777"/>
            <a:ext cx="6265068" cy="5256312"/>
          </a:xfrm>
        </p:spPr>
        <p:txBody>
          <a:bodyPr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1188" y="260350"/>
            <a:ext cx="626506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DAE9-558E-46D8-92F8-F83BF66E6BEC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2542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1561" y="4432300"/>
            <a:ext cx="6264695" cy="13366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11559" y="2906713"/>
            <a:ext cx="626469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D509-6F91-4552-AF5D-C2734A111603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448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188" y="1340769"/>
            <a:ext cx="3096716" cy="53283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779912" y="1340768"/>
            <a:ext cx="3096344" cy="53283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1188" y="260350"/>
            <a:ext cx="626506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BCC8-7DC2-470C-81E4-F1220A414928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692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it Bi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68" name="AutoShape 20"/>
          <p:cNvSpPr>
            <a:spLocks noChangeArrowheads="1"/>
          </p:cNvSpPr>
          <p:nvPr/>
        </p:nvSpPr>
        <p:spPr bwMode="auto">
          <a:xfrm>
            <a:off x="3851275" y="331788"/>
            <a:ext cx="5545138" cy="1944687"/>
          </a:xfrm>
          <a:prstGeom prst="roundRect">
            <a:avLst>
              <a:gd name="adj" fmla="val 12236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1251" name="Title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0" y="4522788"/>
            <a:ext cx="9144000" cy="815975"/>
          </a:xfrm>
          <a:solidFill>
            <a:schemeClr val="bg1"/>
          </a:solidFill>
        </p:spPr>
        <p:txBody>
          <a:bodyPr lIns="576000" tIns="252000" rIns="576000"/>
          <a:lstStyle>
            <a:lvl1pPr>
              <a:defRPr sz="370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81252" name="Untertitel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0" y="5443538"/>
            <a:ext cx="9144000" cy="1414462"/>
          </a:xfrm>
          <a:solidFill>
            <a:schemeClr val="bg1"/>
          </a:solidFill>
        </p:spPr>
        <p:txBody>
          <a:bodyPr lIns="576000" tIns="144000" rIns="576000"/>
          <a:lstStyle>
            <a:lvl1pPr marL="0" indent="0">
              <a:buFont typeface="Arial" charset="0"/>
              <a:buNone/>
              <a:defRPr>
                <a:solidFill>
                  <a:srgbClr val="00275B"/>
                </a:solidFill>
              </a:defRPr>
            </a:lvl1pPr>
          </a:lstStyle>
          <a:p>
            <a:pPr lvl="0"/>
            <a:r>
              <a:rPr lang="de-DE" noProof="0" dirty="0"/>
              <a:t>Untertitel durch Klicken bearbeiten</a:t>
            </a: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1023938" y="114458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/>
              <a:t>	</a:t>
            </a: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5292725" y="446088"/>
            <a:ext cx="32480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de-DE" sz="3200" b="1"/>
              <a:t>Stadt Ingolstadt</a:t>
            </a:r>
            <a:endParaRPr lang="de-DE"/>
          </a:p>
        </p:txBody>
      </p:sp>
      <p:pic>
        <p:nvPicPr>
          <p:cNvPr id="181256" name="Picture 8" descr="Wappen Stadt Ingolstad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549275"/>
            <a:ext cx="87788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mt"/>
          <p:cNvSpPr txBox="1">
            <a:spLocks noChangeArrowheads="1"/>
          </p:cNvSpPr>
          <p:nvPr userDrawn="1"/>
        </p:nvSpPr>
        <p:spPr bwMode="auto">
          <a:xfrm>
            <a:off x="5292726" y="935039"/>
            <a:ext cx="3806370" cy="68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rmAutofit lnSpcReduction="10000"/>
          </a:bodyPr>
          <a:lstStyle/>
          <a:p>
            <a:pPr algn="l"/>
            <a:r>
              <a:rPr lang="de-DE" sz="2400" dirty="0"/>
              <a:t>Amt für Kinderbetreuung und vorschulische Bildung</a:t>
            </a:r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>
          <a:xfrm>
            <a:off x="7303584" y="1772816"/>
            <a:ext cx="184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8747FC-926A-4F90-A2D2-FDE2120BB206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>
          <a:xfrm>
            <a:off x="7200000" y="1772816"/>
            <a:ext cx="1944000" cy="4310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>
          <a:xfrm>
            <a:off x="7452320" y="1772816"/>
            <a:ext cx="15225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856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11560" y="1340768"/>
            <a:ext cx="30963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1560" y="1993900"/>
            <a:ext cx="3096344" cy="46754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3779912" y="1340768"/>
            <a:ext cx="30963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3779913" y="1988840"/>
            <a:ext cx="3096344" cy="4680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1188" y="260350"/>
            <a:ext cx="626506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0F95-4BC1-4D2D-AF77-B5CE7C21A113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1177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1188" y="260350"/>
            <a:ext cx="626506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9F91-9C10-4864-AEFA-740147336575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5331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274664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13100" y="279400"/>
            <a:ext cx="3663156" cy="63899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0"/>
            <a:ext cx="2746648" cy="52342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F45D6-3D8D-4B21-9173-EBCB245E93F6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8533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552" y="5013176"/>
            <a:ext cx="6264696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39552" y="332656"/>
            <a:ext cx="6264696" cy="45365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5589240"/>
            <a:ext cx="626469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8270-7452-46AF-AAAD-14191F2F50B1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9911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7019925" y="0"/>
            <a:ext cx="2124075" cy="6858000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80226" name="AutoShape 2"/>
          <p:cNvSpPr>
            <a:spLocks noChangeArrowheads="1"/>
          </p:cNvSpPr>
          <p:nvPr/>
        </p:nvSpPr>
        <p:spPr bwMode="auto">
          <a:xfrm>
            <a:off x="6877050" y="6308725"/>
            <a:ext cx="1944688" cy="433388"/>
          </a:xfrm>
          <a:prstGeom prst="roundRect">
            <a:avLst>
              <a:gd name="adj" fmla="val 20954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626586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478757"/>
            <a:ext cx="6265862" cy="519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7200000" y="1341438"/>
            <a:ext cx="172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/>
            <a:r>
              <a:rPr lang="de-DE" b="1" dirty="0"/>
              <a:t>Stadt Ingolstadt</a:t>
            </a:r>
            <a:endParaRPr lang="de-DE" dirty="0"/>
          </a:p>
        </p:txBody>
      </p:sp>
      <p:sp>
        <p:nvSpPr>
          <p:cNvPr id="180231" name="Amt"/>
          <p:cNvSpPr txBox="1">
            <a:spLocks noChangeArrowheads="1"/>
          </p:cNvSpPr>
          <p:nvPr/>
        </p:nvSpPr>
        <p:spPr bwMode="auto">
          <a:xfrm>
            <a:off x="7200000" y="1616075"/>
            <a:ext cx="1944000" cy="66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rmAutofit/>
          </a:bodyPr>
          <a:lstStyle/>
          <a:p>
            <a:pPr algn="l"/>
            <a:r>
              <a:rPr lang="de-DE" sz="1400" b="1" dirty="0"/>
              <a:t>Amt für Kinderbetreuung</a:t>
            </a:r>
            <a:r>
              <a:rPr lang="de-DE" sz="1400" b="1" baseline="0" dirty="0"/>
              <a:t> und </a:t>
            </a:r>
            <a:br>
              <a:rPr lang="de-DE" sz="1400" b="1" baseline="0" dirty="0"/>
            </a:br>
            <a:r>
              <a:rPr lang="de-DE" sz="1400" b="1" baseline="0" dirty="0"/>
              <a:t>-bildung</a:t>
            </a:r>
            <a:endParaRPr lang="de-DE" sz="1400" b="1" dirty="0"/>
          </a:p>
        </p:txBody>
      </p:sp>
      <p:pic>
        <p:nvPicPr>
          <p:cNvPr id="180232" name="Picture 8" descr="Wappen Stadt Ingolstad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60350"/>
            <a:ext cx="766763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7200001" y="3861048"/>
            <a:ext cx="1842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E54D1FD7-174C-41A5-B179-663B724DC161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7200000" y="2556000"/>
            <a:ext cx="1944000" cy="116288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numCol="1" spcCol="720000" rtlCol="0" anchor="t" anchorCtr="0"/>
          <a:lstStyle>
            <a:lvl1pPr algn="ctr">
              <a:defRPr sz="1400" b="0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164288" y="6356350"/>
            <a:ext cx="1522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23" r:id="rId5"/>
    <p:sldLayoutId id="2147483677" r:id="rId6"/>
    <p:sldLayoutId id="2147483678" r:id="rId7"/>
    <p:sldLayoutId id="2147483680" r:id="rId8"/>
    <p:sldLayoutId id="2147483681" r:id="rId9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275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275B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275B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275B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275B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275B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275B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275B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275B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3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AutoShape 2"/>
          <p:cNvSpPr>
            <a:spLocks noChangeArrowheads="1"/>
          </p:cNvSpPr>
          <p:nvPr/>
        </p:nvSpPr>
        <p:spPr bwMode="auto">
          <a:xfrm>
            <a:off x="-323850" y="6237288"/>
            <a:ext cx="6768058" cy="863600"/>
          </a:xfrm>
          <a:prstGeom prst="roundRect">
            <a:avLst>
              <a:gd name="adj" fmla="val 34190"/>
            </a:avLst>
          </a:prstGeom>
          <a:solidFill>
            <a:srgbClr val="DCE6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2925"/>
            <a:ext cx="4978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6227763" y="76200"/>
            <a:ext cx="2520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de-DE" sz="2000" b="1"/>
              <a:t>Stadt Ingolstadt</a:t>
            </a:r>
            <a:endParaRPr lang="de-DE" sz="2000"/>
          </a:p>
        </p:txBody>
      </p:sp>
      <p:pic>
        <p:nvPicPr>
          <p:cNvPr id="180232" name="Picture 8" descr="Wappen Stadt Ingolstad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115888"/>
            <a:ext cx="5302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4768935" y="6372000"/>
            <a:ext cx="1571456" cy="365125"/>
          </a:xfrm>
          <a:prstGeom prst="rect">
            <a:avLst/>
          </a:prstGeom>
        </p:spPr>
        <p:txBody>
          <a:bodyPr vert="horz" lIns="0" tIns="72000" rIns="0" bIns="0" rtlCol="0" anchor="t" anchorCtr="0"/>
          <a:lstStyle>
            <a:lvl1pPr algn="l">
              <a:defRPr sz="1200">
                <a:solidFill>
                  <a:srgbClr val="00275B"/>
                </a:solidFill>
              </a:defRPr>
            </a:lvl1pPr>
          </a:lstStyle>
          <a:p>
            <a:fld id="{D9797891-5854-4D0A-BA98-A855EE9B9798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6553200" y="6372000"/>
            <a:ext cx="2133600" cy="365125"/>
          </a:xfrm>
          <a:prstGeom prst="rect">
            <a:avLst/>
          </a:prstGeom>
        </p:spPr>
        <p:txBody>
          <a:bodyPr vert="horz" lIns="0" tIns="72000" rIns="72000" bIns="45720" rtlCol="0" anchor="t" anchorCtr="0"/>
          <a:lstStyle>
            <a:lvl1pPr algn="r">
              <a:defRPr sz="1200">
                <a:solidFill>
                  <a:srgbClr val="00275B"/>
                </a:solidFill>
              </a:defRPr>
            </a:lvl1pPr>
          </a:lstStyle>
          <a:p>
            <a:fld id="{5AEF206D-0154-4F61-AEF4-09D0236A082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Amt"/>
          <p:cNvSpPr txBox="1">
            <a:spLocks noChangeArrowheads="1"/>
          </p:cNvSpPr>
          <p:nvPr userDrawn="1"/>
        </p:nvSpPr>
        <p:spPr bwMode="auto">
          <a:xfrm>
            <a:off x="6227763" y="373856"/>
            <a:ext cx="289748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rmAutofit/>
          </a:bodyPr>
          <a:lstStyle/>
          <a:p>
            <a:pPr algn="l"/>
            <a:r>
              <a:rPr lang="de-DE" sz="1400" b="1" dirty="0"/>
              <a:t>Amt für Kinderbetreuung und </a:t>
            </a:r>
            <a:br>
              <a:rPr lang="de-DE" sz="1400" b="1" dirty="0"/>
            </a:br>
            <a:r>
              <a:rPr lang="de-DE" sz="1400" b="1" dirty="0"/>
              <a:t>-bildung</a:t>
            </a:r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107504" y="6372000"/>
            <a:ext cx="4536288" cy="476672"/>
          </a:xfrm>
          <a:prstGeom prst="rect">
            <a:avLst/>
          </a:prstGeom>
        </p:spPr>
        <p:txBody>
          <a:bodyPr lIns="0" tIns="72000" rIns="0" bIns="0"/>
          <a:lstStyle>
            <a:lvl1pPr>
              <a:defRPr sz="1400">
                <a:solidFill>
                  <a:srgbClr val="00275B"/>
                </a:solidFill>
              </a:defRPr>
            </a:lvl1pPr>
          </a:lstStyle>
          <a:p>
            <a:r>
              <a:rPr lang="de-DE"/>
              <a:t>KoGa – Kooperativer Ganztag Münchener Straße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62" r:id="rId2"/>
    <p:sldLayoutId id="2147483663" r:id="rId3"/>
    <p:sldLayoutId id="2147483664" r:id="rId4"/>
    <p:sldLayoutId id="2147483724" r:id="rId5"/>
    <p:sldLayoutId id="2147483665" r:id="rId6"/>
    <p:sldLayoutId id="2147483666" r:id="rId7"/>
    <p:sldLayoutId id="2147483668" r:id="rId8"/>
    <p:sldLayoutId id="2147483669" r:id="rId9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75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75B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75B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75B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75B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75B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75B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75B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75B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3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90C39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koga-muenchenerstrasse@ingolstadt.de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emf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8" y="3429000"/>
            <a:ext cx="7558087" cy="1677382"/>
          </a:xfrm>
        </p:spPr>
        <p:txBody>
          <a:bodyPr/>
          <a:lstStyle/>
          <a:p>
            <a:r>
              <a:rPr lang="de-DE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Ko</a:t>
            </a:r>
            <a:r>
              <a:rPr lang="de-DE" sz="4000" dirty="0"/>
              <a:t>operativer </a:t>
            </a:r>
            <a:r>
              <a:rPr lang="de-DE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Ga</a:t>
            </a:r>
            <a:r>
              <a:rPr lang="de-DE" sz="4000" dirty="0"/>
              <a:t>nztag (KoGa)</a:t>
            </a:r>
            <a:br>
              <a:rPr lang="de-DE" dirty="0"/>
            </a:br>
            <a:r>
              <a:rPr lang="de-DE" sz="2500" dirty="0"/>
              <a:t>Münchener Straße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1188" y="5000979"/>
            <a:ext cx="7558087" cy="1514261"/>
          </a:xfrm>
        </p:spPr>
        <p:txBody>
          <a:bodyPr/>
          <a:lstStyle/>
          <a:p>
            <a:r>
              <a:rPr lang="de-DE" sz="3000" dirty="0"/>
              <a:t>Städtische Kindertageseinrichtung</a:t>
            </a:r>
          </a:p>
          <a:p>
            <a:r>
              <a:rPr lang="de-DE" sz="2500" dirty="0"/>
              <a:t>Bildung und Betreuung im Primarbereich 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4D5E-D5C5-48A7-8BD0-E49231BD5240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1A3E3A-8A35-4A0D-B4EF-F20A78D8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KoGa – Kooperativer Ganztag Münchener Straße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6905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9E52CD1-0864-42A9-9FEB-12F1E70C4A91}"/>
              </a:ext>
            </a:extLst>
          </p:cNvPr>
          <p:cNvSpPr/>
          <p:nvPr/>
        </p:nvSpPr>
        <p:spPr bwMode="auto">
          <a:xfrm>
            <a:off x="457200" y="1782814"/>
            <a:ext cx="8075240" cy="1646186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de-DE" b="1" u="sng" dirty="0"/>
              <a:t>Anmeldung für neue Kinder der 1. Klasse: </a:t>
            </a:r>
          </a:p>
          <a:p>
            <a:endParaRPr lang="de-DE" dirty="0"/>
          </a:p>
          <a:p>
            <a:r>
              <a:rPr lang="de-DE" sz="1700" dirty="0"/>
              <a:t>Die </a:t>
            </a:r>
            <a:r>
              <a:rPr lang="de-DE" sz="17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Anmeldung</a:t>
            </a:r>
            <a:r>
              <a:rPr lang="de-DE" sz="1700" dirty="0"/>
              <a:t> erfolgt zeitgleich mit dem </a:t>
            </a:r>
            <a:r>
              <a:rPr lang="de-DE" sz="17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Tag der Schuleinschreibung </a:t>
            </a:r>
            <a:r>
              <a:rPr lang="de-DE" sz="1700" dirty="0"/>
              <a:t>im Schulgebäude. </a:t>
            </a:r>
          </a:p>
          <a:p>
            <a:r>
              <a:rPr lang="de-DE" sz="1200" dirty="0"/>
              <a:t>Terminvereinbarungen werden vorab von der Schule getroffen.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C76B51A-CDF5-4A76-94B6-1E6D0D609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718"/>
            <a:ext cx="4978400" cy="369332"/>
          </a:xfrm>
        </p:spPr>
        <p:txBody>
          <a:bodyPr/>
          <a:lstStyle/>
          <a:p>
            <a:r>
              <a:rPr lang="de-DE" dirty="0"/>
              <a:t>Anmeldung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E5E646-E109-4011-B6AE-0621B2A6B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03DD-329C-4BF7-8CD5-2A97F3A44731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F79544-07A9-4FD7-AA4D-E19ACF73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/>
              <a:t>KoGa – Ko</a:t>
            </a:r>
            <a:r>
              <a:rPr lang="de-DE" dirty="0"/>
              <a:t>operativer</a:t>
            </a:r>
            <a:r>
              <a:rPr lang="de-DE" b="1" dirty="0"/>
              <a:t> Ga</a:t>
            </a:r>
            <a:r>
              <a:rPr lang="de-DE" dirty="0"/>
              <a:t>nztag</a:t>
            </a:r>
          </a:p>
          <a:p>
            <a:r>
              <a:rPr lang="de-DE" dirty="0"/>
              <a:t>Münchener Straße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BB8E48-F2C7-44A3-A8B3-CF95A22B9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EA59794-6902-421D-8F7F-927EE18EB155}"/>
              </a:ext>
            </a:extLst>
          </p:cNvPr>
          <p:cNvSpPr/>
          <p:nvPr/>
        </p:nvSpPr>
        <p:spPr bwMode="auto">
          <a:xfrm>
            <a:off x="457200" y="3635026"/>
            <a:ext cx="8075240" cy="181019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de-DE" b="1" u="sng" dirty="0"/>
              <a:t>Anmeldung für neue Kinder der 2. – 4. Klasse: </a:t>
            </a:r>
          </a:p>
          <a:p>
            <a:endParaRPr lang="de-DE" dirty="0"/>
          </a:p>
          <a:p>
            <a:r>
              <a:rPr lang="de-DE" sz="1700" dirty="0"/>
              <a:t>Kinder können </a:t>
            </a:r>
            <a:r>
              <a:rPr lang="de-DE" sz="17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grundsätzlich ganzjährig </a:t>
            </a:r>
            <a:r>
              <a:rPr lang="de-DE" sz="1700" dirty="0"/>
              <a:t>bei uns angemeldet werden. Je </a:t>
            </a:r>
            <a:r>
              <a:rPr lang="de-DE" sz="17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nach Verfügbarkeit </a:t>
            </a:r>
            <a:r>
              <a:rPr lang="de-DE" sz="1700" dirty="0"/>
              <a:t>von freien Betreuungsplätzen kann ein Kind aufgenommen werden. </a:t>
            </a:r>
          </a:p>
          <a:p>
            <a:r>
              <a:rPr lang="de-DE" sz="1200" dirty="0"/>
              <a:t>Senden Sie uns hierzu gerne eine E-Mail an: koga-muenchenerstrasse@ingolstadt.de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404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DD5A7E-B9D5-417B-8925-D29BC8D50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>
                <a:solidFill>
                  <a:schemeClr val="accent6"/>
                </a:solidFill>
              </a:rPr>
              <a:t>Wir freuen uns auf Sie 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accent6"/>
                </a:solidFill>
              </a:rPr>
              <a:t>und Ihre Kinder!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2500" dirty="0">
                <a:solidFill>
                  <a:schemeClr val="accent1">
                    <a:lumMod val="75000"/>
                  </a:schemeClr>
                </a:solidFill>
              </a:rPr>
              <a:t>Das KoGa-Team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C618F7-7D0E-4F30-AB50-890018E88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B9EF-A445-4AFF-ACFB-EF3761166BD8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57A4B8-0E97-4956-B5C0-733C6016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KoGa – Kooperativer Ganztag Münchener Straße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D0CBD1-D2D1-4C79-AE96-79C70CCC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4BD3D3-88FF-45D8-85CF-1BCF6BA0F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9" t="20956" r="9565" b="17933"/>
          <a:stretch/>
        </p:blipFill>
        <p:spPr>
          <a:xfrm rot="395246">
            <a:off x="3938882" y="3440257"/>
            <a:ext cx="1536386" cy="1472581"/>
          </a:xfrm>
          <a:prstGeom prst="wedgeEllipseCallout">
            <a:avLst>
              <a:gd name="adj1" fmla="val 15817"/>
              <a:gd name="adj2" fmla="val 42450"/>
            </a:avLst>
          </a:prstGeom>
        </p:spPr>
      </p:pic>
    </p:spTree>
    <p:extLst>
      <p:ext uri="{BB962C8B-B14F-4D97-AF65-F5344CB8AC3E}">
        <p14:creationId xmlns:p14="http://schemas.microsoft.com/office/powerpoint/2010/main" val="4214671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9AB9E860-FCEA-41B4-A6F7-87589AA49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73" y="2492896"/>
            <a:ext cx="5285851" cy="351122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9058BE-AECB-477E-BE07-97EDD5F4E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883D-2630-47FA-A25C-E4E3E4544EB1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C0FE52-1444-4A25-A211-4E12D516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A0F577C-87A2-4F27-8AFA-CE51F7104AAD}"/>
              </a:ext>
            </a:extLst>
          </p:cNvPr>
          <p:cNvSpPr txBox="1"/>
          <p:nvPr/>
        </p:nvSpPr>
        <p:spPr>
          <a:xfrm>
            <a:off x="683567" y="1474475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Herzlich Willkommen im</a:t>
            </a:r>
          </a:p>
          <a:p>
            <a:pPr algn="ctr"/>
            <a:r>
              <a:rPr lang="de-DE" dirty="0"/>
              <a:t>„</a:t>
            </a:r>
            <a:r>
              <a:rPr lang="de-DE" b="1" dirty="0">
                <a:solidFill>
                  <a:srgbClr val="002060"/>
                </a:solidFill>
              </a:rPr>
              <a:t>Ko</a:t>
            </a:r>
            <a:r>
              <a:rPr lang="de-DE" dirty="0"/>
              <a:t>operativen </a:t>
            </a:r>
            <a:r>
              <a:rPr lang="de-DE" b="1" dirty="0">
                <a:solidFill>
                  <a:srgbClr val="002060"/>
                </a:solidFill>
              </a:rPr>
              <a:t>Ga</a:t>
            </a:r>
            <a:r>
              <a:rPr lang="de-DE" dirty="0"/>
              <a:t>nztag – </a:t>
            </a:r>
            <a:r>
              <a:rPr lang="de-DE" b="1" dirty="0">
                <a:solidFill>
                  <a:srgbClr val="002060"/>
                </a:solidFill>
              </a:rPr>
              <a:t>KoGa</a:t>
            </a:r>
          </a:p>
          <a:p>
            <a:pPr algn="ctr"/>
            <a:r>
              <a:rPr lang="de-DE" dirty="0"/>
              <a:t>Münchener Straße“</a:t>
            </a:r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D7124BD5-47A4-48FD-9D3B-3E4DA4F8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504" y="6372000"/>
            <a:ext cx="4536288" cy="476672"/>
          </a:xfrm>
        </p:spPr>
        <p:txBody>
          <a:bodyPr/>
          <a:lstStyle/>
          <a:p>
            <a:r>
              <a:rPr lang="de-DE" b="1" dirty="0" err="1"/>
              <a:t>KoGa</a:t>
            </a:r>
            <a:r>
              <a:rPr lang="de-DE" b="1" dirty="0"/>
              <a:t> – Ko</a:t>
            </a:r>
            <a:r>
              <a:rPr lang="de-DE" dirty="0"/>
              <a:t>operativer</a:t>
            </a:r>
            <a:r>
              <a:rPr lang="de-DE" b="1" dirty="0"/>
              <a:t> Ga</a:t>
            </a:r>
            <a:r>
              <a:rPr lang="de-DE" dirty="0"/>
              <a:t>nztag</a:t>
            </a:r>
          </a:p>
          <a:p>
            <a:r>
              <a:rPr lang="de-DE" dirty="0"/>
              <a:t>Münchener Straße</a:t>
            </a:r>
          </a:p>
        </p:txBody>
      </p:sp>
    </p:spTree>
    <p:extLst>
      <p:ext uri="{BB962C8B-B14F-4D97-AF65-F5344CB8AC3E}">
        <p14:creationId xmlns:p14="http://schemas.microsoft.com/office/powerpoint/2010/main" val="3091444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0894489C-5C4C-4C6E-8BAE-B7C26D6F9B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384464"/>
              </p:ext>
            </p:extLst>
          </p:nvPr>
        </p:nvGraphicFramePr>
        <p:xfrm>
          <a:off x="457200" y="1844824"/>
          <a:ext cx="8233466" cy="338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6733">
                  <a:extLst>
                    <a:ext uri="{9D8B030D-6E8A-4147-A177-3AD203B41FA5}">
                      <a16:colId xmlns:a16="http://schemas.microsoft.com/office/drawing/2014/main" val="1926323934"/>
                    </a:ext>
                  </a:extLst>
                </a:gridCol>
                <a:gridCol w="4116733">
                  <a:extLst>
                    <a:ext uri="{9D8B030D-6E8A-4147-A177-3AD203B41FA5}">
                      <a16:colId xmlns:a16="http://schemas.microsoft.com/office/drawing/2014/main" val="180099909"/>
                    </a:ext>
                  </a:extLst>
                </a:gridCol>
              </a:tblGrid>
              <a:tr h="369111"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Zu unserem Haus gehören: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254824"/>
                  </a:ext>
                </a:extLst>
              </a:tr>
              <a:tr h="3015265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de-DE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Städtischer Schulkindergarten</a:t>
                      </a:r>
                    </a:p>
                    <a:p>
                      <a:pPr algn="ctr"/>
                      <a:endParaRPr lang="de-DE" dirty="0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endParaRPr>
                    </a:p>
                    <a:p>
                      <a:pPr algn="ctr"/>
                      <a:endParaRPr lang="de-DE" dirty="0"/>
                    </a:p>
                    <a:p>
                      <a:pPr algn="ctr"/>
                      <a:r>
                        <a:rPr lang="de-DE" sz="1100" dirty="0"/>
                        <a:t>Münchener Straße 65</a:t>
                      </a:r>
                    </a:p>
                    <a:p>
                      <a:pPr algn="ctr"/>
                      <a:r>
                        <a:rPr lang="de-DE" sz="1100" dirty="0"/>
                        <a:t>85051 Ingolstadt</a:t>
                      </a:r>
                    </a:p>
                    <a:p>
                      <a:pPr algn="ctr"/>
                      <a:r>
                        <a:rPr lang="de-DE" sz="1100" dirty="0"/>
                        <a:t>Telefon: (0841) 305 – 41980</a:t>
                      </a:r>
                    </a:p>
                    <a:p>
                      <a:pPr algn="ctr"/>
                      <a:r>
                        <a:rPr lang="de-DE" sz="1100" dirty="0"/>
                        <a:t>Mail: </a:t>
                      </a:r>
                      <a:r>
                        <a:rPr lang="de-DE" sz="1100" dirty="0">
                          <a:hlinkClick r:id="rId2"/>
                        </a:rPr>
                        <a:t>koga-muenchenerstrasse@ingolstadt.de</a:t>
                      </a:r>
                      <a:endParaRPr lang="de-DE" sz="1100" dirty="0"/>
                    </a:p>
                    <a:p>
                      <a:pPr algn="ctr"/>
                      <a:endParaRPr lang="de-DE" sz="1100" dirty="0"/>
                    </a:p>
                    <a:p>
                      <a:pPr algn="ctr"/>
                      <a:endParaRPr lang="de-DE" sz="800" dirty="0"/>
                    </a:p>
                    <a:p>
                      <a:pPr algn="ctr"/>
                      <a:endParaRPr lang="de-DE" sz="800" dirty="0"/>
                    </a:p>
                    <a:p>
                      <a:r>
                        <a:rPr lang="de-DE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Für Wen? </a:t>
                      </a: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Kinder, die </a:t>
                      </a:r>
                      <a:r>
                        <a:rPr lang="de-DE" sz="9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schulpflichtig</a:t>
                      </a: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sind und für ein Jahr vom </a:t>
                      </a:r>
                      <a:r>
                        <a:rPr lang="de-DE" sz="9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Schulbesuch</a:t>
                      </a: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9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zurückgestellt</a:t>
                      </a: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werden und verändert Unterstützung benötigen, als in einem weiteren Kindergartenjahr gewährleistet werden kann. </a:t>
                      </a:r>
                    </a:p>
                    <a:p>
                      <a:r>
                        <a:rPr lang="de-DE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Einzugsgebiet</a:t>
                      </a: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gesamte Stadt Ingolstadt</a:t>
                      </a:r>
                      <a:r>
                        <a:rPr lang="de-DE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ctr"/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  <a:p>
                      <a:pPr algn="ctr"/>
                      <a:r>
                        <a:rPr lang="de-DE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KoGa – Kooperativer Ganztag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Münchener Straße 65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85051 Ingolstadt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Telefon: (0841) 305 – 41980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Mail: </a:t>
                      </a: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2"/>
                        </a:rPr>
                        <a:t>koga-muenchenerstrasse@ingolstadt.de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de-DE" sz="900" b="1" dirty="0">
                          <a:latin typeface="+mj-lt"/>
                        </a:rPr>
                        <a:t>Für Wen? </a:t>
                      </a:r>
                      <a:r>
                        <a:rPr lang="de-DE" sz="900" dirty="0">
                          <a:latin typeface="+mj-lt"/>
                        </a:rPr>
                        <a:t>Schüler der Grundschule an der Münchener Straße.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101014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BB39E783-F487-4A27-81D4-1FDA30830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718"/>
            <a:ext cx="4978400" cy="369332"/>
          </a:xfrm>
        </p:spPr>
        <p:txBody>
          <a:bodyPr/>
          <a:lstStyle/>
          <a:p>
            <a:r>
              <a:rPr lang="de-DE" dirty="0"/>
              <a:t>Unsere Einrichtungen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5B2D79-F453-4654-80AB-04288B95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BF30-C2E1-4CB5-B03B-7AE95C8F120A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64DD98-16FB-43DA-98F6-341B147B0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 err="1"/>
              <a:t>KoGa</a:t>
            </a:r>
            <a:r>
              <a:rPr lang="de-DE" b="1" dirty="0"/>
              <a:t> – Ko</a:t>
            </a:r>
            <a:r>
              <a:rPr lang="de-DE" dirty="0"/>
              <a:t>operativer</a:t>
            </a:r>
            <a:r>
              <a:rPr lang="de-DE" b="1" dirty="0"/>
              <a:t> Ga</a:t>
            </a:r>
            <a:r>
              <a:rPr lang="de-DE" dirty="0"/>
              <a:t>nztag</a:t>
            </a:r>
          </a:p>
          <a:p>
            <a:r>
              <a:rPr lang="de-DE" dirty="0"/>
              <a:t>Münchener Straße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7457E7-E2A9-41DC-8CE3-BBD06AF5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936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665E4E8-20B8-4895-8DE9-85C4124E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718"/>
            <a:ext cx="4978400" cy="369332"/>
          </a:xfrm>
        </p:spPr>
        <p:txBody>
          <a:bodyPr/>
          <a:lstStyle/>
          <a:p>
            <a:r>
              <a:rPr lang="de-DE" dirty="0"/>
              <a:t>Leitungsteam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418588-38CD-4E21-9B91-AB2678933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2BED-8BA3-4572-8122-1B2A1CEAC7D2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CB7650-6296-4A26-AC5E-3CFD05976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 err="1"/>
              <a:t>KoGa</a:t>
            </a:r>
            <a:r>
              <a:rPr lang="de-DE" b="1" dirty="0"/>
              <a:t> – Ko</a:t>
            </a:r>
            <a:r>
              <a:rPr lang="de-DE" dirty="0"/>
              <a:t>operativer</a:t>
            </a:r>
            <a:r>
              <a:rPr lang="de-DE" b="1" dirty="0"/>
              <a:t> Ga</a:t>
            </a:r>
            <a:r>
              <a:rPr lang="de-DE" dirty="0"/>
              <a:t>nztag</a:t>
            </a:r>
          </a:p>
          <a:p>
            <a:r>
              <a:rPr lang="de-DE" dirty="0"/>
              <a:t>Münchener Straße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0D62A-8DF7-4464-867C-A19D1015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D83E646A-C547-4190-9A54-7D6CDC1F6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4DF0048-6813-4ACC-9746-878C8E148B74}"/>
              </a:ext>
            </a:extLst>
          </p:cNvPr>
          <p:cNvSpPr txBox="1"/>
          <p:nvPr/>
        </p:nvSpPr>
        <p:spPr>
          <a:xfrm>
            <a:off x="937592" y="1487184"/>
            <a:ext cx="723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Unser Leitungs-Team kümmert sich um Ihre Anliegen: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FE13568C-0904-491D-A93B-D14422A64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163875"/>
              </p:ext>
            </p:extLst>
          </p:nvPr>
        </p:nvGraphicFramePr>
        <p:xfrm>
          <a:off x="1009600" y="1903716"/>
          <a:ext cx="7090792" cy="4078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7">
                  <a:extLst>
                    <a:ext uri="{9D8B030D-6E8A-4147-A177-3AD203B41FA5}">
                      <a16:colId xmlns:a16="http://schemas.microsoft.com/office/drawing/2014/main" val="1528193983"/>
                    </a:ext>
                  </a:extLst>
                </a:gridCol>
                <a:gridCol w="2566228">
                  <a:extLst>
                    <a:ext uri="{9D8B030D-6E8A-4147-A177-3AD203B41FA5}">
                      <a16:colId xmlns:a16="http://schemas.microsoft.com/office/drawing/2014/main" val="1213082433"/>
                    </a:ext>
                  </a:extLst>
                </a:gridCol>
                <a:gridCol w="2314757">
                  <a:extLst>
                    <a:ext uri="{9D8B030D-6E8A-4147-A177-3AD203B41FA5}">
                      <a16:colId xmlns:a16="http://schemas.microsoft.com/office/drawing/2014/main" val="3703893038"/>
                    </a:ext>
                  </a:extLst>
                </a:gridCol>
              </a:tblGrid>
              <a:tr h="6036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tx2"/>
                          </a:solidFill>
                        </a:rPr>
                        <a:t>Frau Riß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tx2"/>
                          </a:solidFill>
                        </a:rPr>
                        <a:t>Frau Fakesch-Streibl</a:t>
                      </a:r>
                    </a:p>
                  </a:txBody>
                  <a:tcPr>
                    <a:solidFill>
                      <a:srgbClr val="D0A4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tx2"/>
                          </a:solidFill>
                        </a:rPr>
                        <a:t>Frau Mehlan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987532"/>
                  </a:ext>
                </a:extLst>
              </a:tr>
              <a:tr h="6036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/>
                        <a:t>Gesamtleiterin</a:t>
                      </a:r>
                    </a:p>
                    <a:p>
                      <a:pPr algn="ctr"/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/>
                        <a:t>Fachbereichsleiterin Pädagogik &amp; Personal</a:t>
                      </a:r>
                    </a:p>
                    <a:p>
                      <a:pPr algn="ctr"/>
                      <a:endParaRPr lang="de-D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/>
                        <a:t>Fachbereichsleiterin Eltern &amp; Organisation</a:t>
                      </a:r>
                    </a:p>
                    <a:p>
                      <a:pPr algn="ctr"/>
                      <a:endParaRPr lang="de-D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636775"/>
                  </a:ext>
                </a:extLst>
              </a:tr>
              <a:tr h="282517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b="1" dirty="0">
                          <a:solidFill>
                            <a:srgbClr val="4F81B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Buchungszeiten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Betreuungsverträge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Platzvergabe für neue Kinder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Beratung und Begleitung bei verschiedenen Erziehungs- und Familienthemen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Zusammenarbeit mit dem Amt für Kinderbetreuung und-Bildung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Sicherheit, Finanzen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b="1" dirty="0">
                          <a:solidFill>
                            <a:srgbClr val="4F81B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Gesamtverantwortung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b="1" dirty="0">
                          <a:solidFill>
                            <a:srgbClr val="C0504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Pädagogische </a:t>
                      </a: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Konzeptionsentwicklung und Arbeit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b="1" dirty="0">
                          <a:solidFill>
                            <a:srgbClr val="C0504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Personalführung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Beratung und Begleitung bei verschiedenen Erziehungs- und Familienthemen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Kooperation mit Schulen und anderen Einrichtungen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Betreuungsverträge</a:t>
                      </a:r>
                      <a:endParaRPr lang="de-DE" sz="1400" b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Ansprechpartner für alle Eltern</a:t>
                      </a:r>
                      <a:endParaRPr lang="de-DE" sz="14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Kooperation mit Eltern (Elternbeirat, Veranstaltungen) 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Beratung und Begleitung bei verschiedenen Erziehungs- und Familienthemen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Kooperation mit Schulen und anderen Einrichtungen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Öffentlichkeitsarbeit</a:t>
                      </a:r>
                      <a:endParaRPr lang="de-DE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316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677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1257952-618D-46CE-8F63-6DD8ECA1D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688" y="2641431"/>
            <a:ext cx="2780448" cy="2443753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E9F97A7-8ECF-4BE4-9DE5-260191F2C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300" dirty="0"/>
              <a:t>Unser Team setzt sich zusammen aus: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FD8961E-675E-4619-BA89-D7212E2C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718"/>
            <a:ext cx="4978400" cy="369332"/>
          </a:xfrm>
        </p:spPr>
        <p:txBody>
          <a:bodyPr/>
          <a:lstStyle/>
          <a:p>
            <a:r>
              <a:rPr lang="de-DE" dirty="0"/>
              <a:t>Das </a:t>
            </a:r>
            <a:r>
              <a:rPr lang="de-DE" dirty="0" err="1"/>
              <a:t>KoGa</a:t>
            </a:r>
            <a:r>
              <a:rPr lang="de-DE" dirty="0"/>
              <a:t>-Team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F7FB69-75A1-4DE4-BE51-6F33CB395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753D3-2A31-47A2-A2E5-9AE8EBA617EE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E0E63C-81BB-464B-9154-9C9015D6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 err="1"/>
              <a:t>KoGa</a:t>
            </a:r>
            <a:r>
              <a:rPr lang="de-DE" b="1" dirty="0"/>
              <a:t> – Ko</a:t>
            </a:r>
            <a:r>
              <a:rPr lang="de-DE" dirty="0"/>
              <a:t>operativer</a:t>
            </a:r>
            <a:r>
              <a:rPr lang="de-DE" b="1" dirty="0"/>
              <a:t> Ga</a:t>
            </a:r>
            <a:r>
              <a:rPr lang="de-DE" dirty="0"/>
              <a:t>nztag</a:t>
            </a:r>
          </a:p>
          <a:p>
            <a:r>
              <a:rPr lang="de-DE" dirty="0"/>
              <a:t>Münchener Straße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4CEF59-21B8-4F72-95C3-41DD1264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DE37D81-22FB-43F0-839B-B0C7AFED7E1D}"/>
              </a:ext>
            </a:extLst>
          </p:cNvPr>
          <p:cNvSpPr/>
          <p:nvPr/>
        </p:nvSpPr>
        <p:spPr bwMode="auto">
          <a:xfrm>
            <a:off x="2796523" y="2204864"/>
            <a:ext cx="1728192" cy="43204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Leitungsteam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D2DE4D1-D6FE-4E3C-BB7E-A6D360BE87B5}"/>
              </a:ext>
            </a:extLst>
          </p:cNvPr>
          <p:cNvSpPr/>
          <p:nvPr/>
        </p:nvSpPr>
        <p:spPr bwMode="auto">
          <a:xfrm>
            <a:off x="6484407" y="3234578"/>
            <a:ext cx="1728192" cy="57606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Pädagogische Ergänzungskraft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5B6B49A-9154-4360-867A-CBBAC7ECD614}"/>
              </a:ext>
            </a:extLst>
          </p:cNvPr>
          <p:cNvSpPr/>
          <p:nvPr/>
        </p:nvSpPr>
        <p:spPr bwMode="auto">
          <a:xfrm>
            <a:off x="6191403" y="4243335"/>
            <a:ext cx="1872208" cy="57606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Hauswirtschaftliche Mitarbeiter-/in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9A441656-EFA0-4254-A06B-5F0332109B55}"/>
              </a:ext>
            </a:extLst>
          </p:cNvPr>
          <p:cNvSpPr/>
          <p:nvPr/>
        </p:nvSpPr>
        <p:spPr bwMode="auto">
          <a:xfrm>
            <a:off x="1057786" y="3044008"/>
            <a:ext cx="1702743" cy="39734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Kinderpfleger/in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9A63C049-62BA-4006-BF73-1A6F32B6837D}"/>
              </a:ext>
            </a:extLst>
          </p:cNvPr>
          <p:cNvSpPr/>
          <p:nvPr/>
        </p:nvSpPr>
        <p:spPr bwMode="auto">
          <a:xfrm>
            <a:off x="2103119" y="5037726"/>
            <a:ext cx="1728192" cy="72008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300" dirty="0">
                <a:latin typeface="Arial" charset="0"/>
              </a:rPr>
              <a:t>Weitere pädagogisch tätigen Kräfte</a:t>
            </a:r>
            <a:endParaRPr kumimoji="0" lang="de-DE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EE836E4-75B2-446D-9371-574772E012C9}"/>
              </a:ext>
            </a:extLst>
          </p:cNvPr>
          <p:cNvSpPr/>
          <p:nvPr/>
        </p:nvSpPr>
        <p:spPr bwMode="auto">
          <a:xfrm>
            <a:off x="5305311" y="2302072"/>
            <a:ext cx="1558727" cy="57606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Erzieher/-in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FA54BEBB-0AD3-47B6-A598-33EE7B6B6A9A}"/>
              </a:ext>
            </a:extLst>
          </p:cNvPr>
          <p:cNvSpPr/>
          <p:nvPr/>
        </p:nvSpPr>
        <p:spPr bwMode="auto">
          <a:xfrm>
            <a:off x="4524715" y="5009247"/>
            <a:ext cx="1812486" cy="101105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Praktikanten-/innen (SEJ </a:t>
            </a:r>
            <a:r>
              <a:rPr kumimoji="0" 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Soziales Einführungs</a:t>
            </a:r>
            <a:r>
              <a:rPr lang="de-DE" sz="800" dirty="0">
                <a:latin typeface="Arial" charset="0"/>
              </a:rPr>
              <a:t>j</a:t>
            </a:r>
            <a:r>
              <a:rPr kumimoji="0" 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ahr zum Erzieher/-in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Wochen- </a:t>
            </a:r>
            <a:r>
              <a:rPr lang="de-DE" sz="1200" dirty="0">
                <a:latin typeface="Arial" charset="0"/>
              </a:rPr>
              <a:t>und 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Blockpraktika)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8BA972F3-1D75-4D82-9FBD-3C4364506CE5}"/>
              </a:ext>
            </a:extLst>
          </p:cNvPr>
          <p:cNvSpPr/>
          <p:nvPr/>
        </p:nvSpPr>
        <p:spPr bwMode="auto">
          <a:xfrm>
            <a:off x="608512" y="3903577"/>
            <a:ext cx="2006219" cy="84043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Auszubildende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kumimoji="0" 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PiA</a:t>
            </a:r>
            <a:r>
              <a:rPr kumimoji="0" 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 – III </a:t>
            </a:r>
            <a:r>
              <a:rPr kumimoji="0" 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Praxisintegrierte Ausbildung</a:t>
            </a:r>
            <a:r>
              <a:rPr kumimoji="0" 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9221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B27FE67-78A1-4FED-A0AE-B22143C3D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718"/>
            <a:ext cx="4978400" cy="369332"/>
          </a:xfrm>
        </p:spPr>
        <p:txBody>
          <a:bodyPr/>
          <a:lstStyle/>
          <a:p>
            <a:r>
              <a:rPr lang="de-DE" dirty="0"/>
              <a:t>Wir über uns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5836BF-5A34-4580-A500-C47082E19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4802-653A-44EA-8CC1-F321F5DB7C59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86671E-6776-4DEC-8094-C6E1373A5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/>
              <a:t>KoGa – Ko</a:t>
            </a:r>
            <a:r>
              <a:rPr lang="de-DE" dirty="0"/>
              <a:t>operativer</a:t>
            </a:r>
            <a:r>
              <a:rPr lang="de-DE" b="1" dirty="0"/>
              <a:t> Ga</a:t>
            </a:r>
            <a:r>
              <a:rPr lang="de-DE" dirty="0"/>
              <a:t>nztag</a:t>
            </a:r>
          </a:p>
          <a:p>
            <a:r>
              <a:rPr lang="de-DE" dirty="0"/>
              <a:t>Münchener Straße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83320F-A035-4BD8-9443-1A5C08A3B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91CE4A36-1B5A-401E-B46B-163FD826359C}"/>
              </a:ext>
            </a:extLst>
          </p:cNvPr>
          <p:cNvSpPr/>
          <p:nvPr/>
        </p:nvSpPr>
        <p:spPr>
          <a:xfrm>
            <a:off x="3563888" y="2852936"/>
            <a:ext cx="5333905" cy="3312368"/>
          </a:xfrm>
          <a:prstGeom prst="roundRect">
            <a:avLst/>
          </a:prstGeom>
          <a:solidFill>
            <a:srgbClr val="FBF3AD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Flexible Variante / KoGa</a:t>
            </a: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Die pädagogische Arbeit erfolgt auf Grundlage des Bayerischen Kinderbildungs- und Betreuungsgesetzes sowie der „Bayerischen Leitlinien für die Bildung und Erziehung von Kindern bis zum Ende der Grundschulzeit“.</a:t>
            </a: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Sie bietet neben der Möglichkeit zur Teilnahme an der Mittagsverpflegung je nach Buchungszeit eine verlässliche Hausaufgabenbetreuung sowie gezielte pädagogische Angebote im sportlichen, musischen und künstlerischen</a:t>
            </a:r>
            <a:r>
              <a:rPr lang="de-DE" sz="1200" kern="0" dirty="0">
                <a:solidFill>
                  <a:sysClr val="windowText" lastClr="000000"/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Bereich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. Diese dienen nicht nur zur Kompetenzerweiterung der eigenen Persönlichkeit, sondern bieten gleichzeitig eine Unterstützung für die Schule durch das spielerische Lernen.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D2584ACD-4297-4594-B71D-333358774DFF}"/>
              </a:ext>
            </a:extLst>
          </p:cNvPr>
          <p:cNvSpPr/>
          <p:nvPr/>
        </p:nvSpPr>
        <p:spPr>
          <a:xfrm>
            <a:off x="107504" y="3275692"/>
            <a:ext cx="3389689" cy="1946657"/>
          </a:xfrm>
          <a:prstGeom prst="roundRect">
            <a:avLst/>
          </a:prstGeom>
          <a:solidFill>
            <a:srgbClr val="EFAD76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Rhythmisierte Variante / Ganztagsklasse</a:t>
            </a: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Der Besuch einer Ganztagsklasse ermöglicht es, den Pflichtunterricht auf Vormittag und Nachmittag zu verteilen sowie den Unterricht und Förderangebote aufeinander abzustimmen.</a:t>
            </a: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Durch den Einsatz von zusätzlichen Lehrerstunden wechseln sich Unterrichtsstunden mit Übungs- und Studierzeiten sowie Arbeitsgemeinschaften über den ganzen Tag hinweg.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2DC30FD-DA44-4BF2-9DAD-5CE8B10388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64704"/>
            <a:ext cx="2952328" cy="161186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5F1F3B1-CDB7-4FEE-8215-71342E372AB7}"/>
              </a:ext>
            </a:extLst>
          </p:cNvPr>
          <p:cNvSpPr txBox="1"/>
          <p:nvPr/>
        </p:nvSpPr>
        <p:spPr>
          <a:xfrm>
            <a:off x="2375648" y="2376567"/>
            <a:ext cx="4536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/>
              <a:t>Kooperative Ganztagsbildung</a:t>
            </a:r>
          </a:p>
        </p:txBody>
      </p:sp>
    </p:spTree>
    <p:extLst>
      <p:ext uri="{BB962C8B-B14F-4D97-AF65-F5344CB8AC3E}">
        <p14:creationId xmlns:p14="http://schemas.microsoft.com/office/powerpoint/2010/main" val="4082081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B1CB905-42CD-4BA8-9632-3175DB58A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718"/>
            <a:ext cx="4978400" cy="369332"/>
          </a:xfrm>
        </p:spPr>
        <p:txBody>
          <a:bodyPr/>
          <a:lstStyle/>
          <a:p>
            <a:r>
              <a:rPr lang="de-DE" dirty="0"/>
              <a:t>Wir über uns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848C3B-0DBC-4FA5-BED6-A4CB51D29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941A-0421-45AA-B390-6367FBA59B60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B54BFA-2FCA-4CD1-A02A-2B5FFEF4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/>
              <a:t>KoGa – Ko</a:t>
            </a:r>
            <a:r>
              <a:rPr lang="de-DE" dirty="0"/>
              <a:t>operativer</a:t>
            </a:r>
            <a:r>
              <a:rPr lang="de-DE" b="1" dirty="0"/>
              <a:t> Ga</a:t>
            </a:r>
            <a:r>
              <a:rPr lang="de-DE" dirty="0"/>
              <a:t>nztag</a:t>
            </a:r>
          </a:p>
          <a:p>
            <a:r>
              <a:rPr lang="de-DE" dirty="0"/>
              <a:t>Münchener Straße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489C9D-72D2-4783-B3E2-387964E8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9677495-19D6-474A-8362-310312E7A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815" y="1065193"/>
            <a:ext cx="4574148" cy="51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14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D32A67D-604C-4C01-BF02-C533EC8E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77" y="1869997"/>
            <a:ext cx="8853553" cy="3816077"/>
          </a:xfrm>
        </p:spPr>
        <p:txBody>
          <a:bodyPr/>
          <a:lstStyle/>
          <a:p>
            <a:pPr marL="0" indent="0">
              <a:buNone/>
            </a:pPr>
            <a:endParaRPr lang="de-DE" sz="1300" dirty="0">
              <a:latin typeface="+mj-lt"/>
            </a:endParaRPr>
          </a:p>
          <a:p>
            <a:pPr marL="0" indent="0">
              <a:buNone/>
            </a:pPr>
            <a:r>
              <a:rPr lang="de-DE" sz="1500" dirty="0">
                <a:latin typeface="+mj-lt"/>
              </a:rPr>
              <a:t>Tägliche </a:t>
            </a:r>
            <a:r>
              <a:rPr lang="de-DE" sz="15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vielfältige Angebote </a:t>
            </a:r>
            <a:r>
              <a:rPr lang="de-DE" sz="1000" dirty="0">
                <a:latin typeface="+mj-lt"/>
              </a:rPr>
              <a:t>(nach der Hausaufgabenzeit </a:t>
            </a:r>
            <a:r>
              <a:rPr lang="de-DE" sz="1000" u="sng" dirty="0">
                <a:latin typeface="+mj-lt"/>
              </a:rPr>
              <a:t>zwischen 15:00 – 16:00 Uhr </a:t>
            </a:r>
            <a:r>
              <a:rPr lang="de-DE" sz="1000" dirty="0">
                <a:latin typeface="+mj-lt"/>
              </a:rPr>
              <a:t>oder Freitags in der Zeit von 14:00 – 15:45 Uhr):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DAD7AE-0F61-4432-AD00-C928343E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718"/>
            <a:ext cx="4978400" cy="369332"/>
          </a:xfrm>
        </p:spPr>
        <p:txBody>
          <a:bodyPr/>
          <a:lstStyle/>
          <a:p>
            <a:r>
              <a:rPr lang="de-DE" dirty="0"/>
              <a:t>Unsere Aktivitäten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14A5E8-8F74-44B6-B662-789CD829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7368-FDBA-4CF7-A15F-D6F258B32F62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E8B70-35A9-49DA-B656-A5AC43545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/>
              <a:t>KoGa – Ko</a:t>
            </a:r>
            <a:r>
              <a:rPr lang="de-DE" dirty="0"/>
              <a:t>operativer</a:t>
            </a:r>
            <a:r>
              <a:rPr lang="de-DE" b="1" dirty="0"/>
              <a:t> Ga</a:t>
            </a:r>
            <a:r>
              <a:rPr lang="de-DE" dirty="0"/>
              <a:t>nztag</a:t>
            </a:r>
          </a:p>
          <a:p>
            <a:r>
              <a:rPr lang="de-DE" dirty="0"/>
              <a:t>Münchener Straße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0D0D12-006B-4B73-9540-8E151443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E988A3D-C208-447D-93FB-970A5B6B24D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0685"/>
          <a:stretch/>
        </p:blipFill>
        <p:spPr bwMode="auto">
          <a:xfrm rot="21336534">
            <a:off x="1669059" y="4439388"/>
            <a:ext cx="1492660" cy="70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60A958C-38B9-4F1C-B317-ABF0BA1A93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294">
            <a:off x="7758055" y="2526424"/>
            <a:ext cx="1068057" cy="801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D4F25D-BD65-48A0-8DBE-AFEC127D971F}"/>
              </a:ext>
            </a:extLst>
          </p:cNvPr>
          <p:cNvSpPr txBox="1"/>
          <p:nvPr/>
        </p:nvSpPr>
        <p:spPr>
          <a:xfrm>
            <a:off x="971418" y="1294918"/>
            <a:ext cx="6804756" cy="734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„Aktivitäten machen nicht nur Spaß, sondern stärken Freundschaften, lassen die Persönlichkeit wachsen und </a:t>
            </a:r>
            <a:r>
              <a:rPr lang="de-DE" sz="1400" dirty="0">
                <a:solidFill>
                  <a:sysClr val="windowText" lastClr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bieten gleichzeitig eine Unterstützung für die Schule durch das spielerische Lernen“</a:t>
            </a:r>
            <a:r>
              <a:rPr lang="de-DE" sz="1400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A206C94-DE80-490F-9085-9B8E8D832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37">
            <a:off x="1366485" y="2629664"/>
            <a:ext cx="1364123" cy="1023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4327D23-F78A-4FAC-82A6-6AAF2BC7B535}"/>
              </a:ext>
            </a:extLst>
          </p:cNvPr>
          <p:cNvSpPr/>
          <p:nvPr/>
        </p:nvSpPr>
        <p:spPr>
          <a:xfrm>
            <a:off x="264774" y="3819328"/>
            <a:ext cx="2085831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de-DE" sz="800" dirty="0"/>
              <a:t>Selbstgeschriebene Drehbücher, führten zu einem Jahrestheaterprojekt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C6DAE07-662A-4FE7-9A4A-CD089679E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4320">
            <a:off x="176849" y="2669920"/>
            <a:ext cx="891434" cy="92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Grafik 17" descr="R:\Horte\Leitung\KoGa Münchenerstraße\Fachbereichsleitung Eltern Organisation\Fotos\66A526A4-3B38-4290-85B8-37C996BB46DE.jpg">
            <a:extLst>
              <a:ext uri="{FF2B5EF4-FFF2-40B4-BE49-F238E27FC236}">
                <a16:creationId xmlns:a16="http://schemas.microsoft.com/office/drawing/2014/main" id="{D2475885-6429-4DDF-90BC-A226913BFB5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1" t="16262"/>
          <a:stretch/>
        </p:blipFill>
        <p:spPr bwMode="auto">
          <a:xfrm rot="200794">
            <a:off x="7768331" y="3626357"/>
            <a:ext cx="1174292" cy="855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1555A09-0F7E-448B-96D9-CCEA73F03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14" y="4648390"/>
            <a:ext cx="1334481" cy="783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62A31A14-4800-46B2-BB38-1DDF7AFEB34B}"/>
              </a:ext>
            </a:extLst>
          </p:cNvPr>
          <p:cNvSpPr/>
          <p:nvPr/>
        </p:nvSpPr>
        <p:spPr>
          <a:xfrm>
            <a:off x="123748" y="5603288"/>
            <a:ext cx="14113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de-DE" sz="800" dirty="0"/>
              <a:t>Musik und Bewegung, </a:t>
            </a:r>
          </a:p>
          <a:p>
            <a:pPr algn="ctr"/>
            <a:r>
              <a:rPr lang="de-DE" sz="800" dirty="0"/>
              <a:t>von der KoGa-Band bis hin zur Tanzaufführung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C87D6F1-3F2E-44A2-A259-FFAFFEE8C60C}"/>
              </a:ext>
            </a:extLst>
          </p:cNvPr>
          <p:cNvSpPr/>
          <p:nvPr/>
        </p:nvSpPr>
        <p:spPr>
          <a:xfrm rot="335341">
            <a:off x="6497482" y="3743185"/>
            <a:ext cx="1067473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de-DE" sz="800" dirty="0"/>
              <a:t>Der Kreativität sind  keine Grenzen gesetzt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2B62743-1F21-42D6-B3C8-98E0235E7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3145">
            <a:off x="6578599" y="2426151"/>
            <a:ext cx="892910" cy="110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Grafik 24" descr="H:\Downloads\817631E9-D15C-4ACF-8EA9-C13C5649AD39.jpg">
            <a:extLst>
              <a:ext uri="{FF2B5EF4-FFF2-40B4-BE49-F238E27FC236}">
                <a16:creationId xmlns:a16="http://schemas.microsoft.com/office/drawing/2014/main" id="{8E77D1C3-1D02-4578-AA47-69F5A6F48ED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40" y="5383437"/>
            <a:ext cx="1013797" cy="738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F7D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787730EF-E80E-416D-8479-54833E997C87}"/>
              </a:ext>
            </a:extLst>
          </p:cNvPr>
          <p:cNvSpPr/>
          <p:nvPr/>
        </p:nvSpPr>
        <p:spPr>
          <a:xfrm>
            <a:off x="4062507" y="2621658"/>
            <a:ext cx="2006060" cy="33855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de-DE" sz="800" dirty="0"/>
              <a:t>Naturwissenschaftliche Neugierde stillen, erforschen und experimentieren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ACA53EA-F5B1-41F8-9EB5-7C2B48EF0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3" t="3756" r="5024" b="-3756"/>
          <a:stretch/>
        </p:blipFill>
        <p:spPr>
          <a:xfrm rot="313372">
            <a:off x="5457903" y="3101031"/>
            <a:ext cx="610664" cy="743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0A4A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D713A6AA-3510-4907-B8A7-C78A1F381E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47" y="3127157"/>
            <a:ext cx="1067474" cy="800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0A4A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C501ED0-4D85-4518-89C6-DA40247F53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128" y="4814296"/>
            <a:ext cx="1044898" cy="783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471F6C9-7AB7-4E6D-A643-26E4CFEE59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0816" y="2694618"/>
            <a:ext cx="789552" cy="1052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0A4A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C8F53A4F-C4F7-4E42-9779-FE88AB05D791}"/>
              </a:ext>
            </a:extLst>
          </p:cNvPr>
          <p:cNvSpPr/>
          <p:nvPr/>
        </p:nvSpPr>
        <p:spPr>
          <a:xfrm>
            <a:off x="7869409" y="5787229"/>
            <a:ext cx="884336" cy="5954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de-DE" sz="800" dirty="0"/>
              <a:t>Umwelt erkunden, wahrnehmen und begreifen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FFE456C-D3DA-42B5-B5AD-C419E31303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70389">
            <a:off x="3608956" y="4368833"/>
            <a:ext cx="1003584" cy="75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0EAF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25DA187-A7A2-438D-BFFE-B15B396C9F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301976">
            <a:off x="6648246" y="5871064"/>
            <a:ext cx="1087499" cy="815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2217D394-C4CC-452A-B4CF-5973389F4014}"/>
              </a:ext>
            </a:extLst>
          </p:cNvPr>
          <p:cNvSpPr/>
          <p:nvPr/>
        </p:nvSpPr>
        <p:spPr>
          <a:xfrm>
            <a:off x="4296437" y="5380986"/>
            <a:ext cx="680205" cy="46166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de-DE" sz="800" dirty="0"/>
              <a:t>Spiel, Spaß und Bewegung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23465BF-C2E7-4AC6-8892-70FA23ED0EE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0297" t="22067" r="21605" b="15630"/>
          <a:stretch/>
        </p:blipFill>
        <p:spPr>
          <a:xfrm>
            <a:off x="3277181" y="5320107"/>
            <a:ext cx="855603" cy="815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0EAF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FCC7500-2356-43E5-87ED-486D9C69AA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57398">
            <a:off x="5115823" y="5494204"/>
            <a:ext cx="839362" cy="632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0EAF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B6C77A23-B7C9-45C1-9CAD-CA659E0DB2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913091">
            <a:off x="5052010" y="4465391"/>
            <a:ext cx="678216" cy="904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0EAF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BE128BD2-78F0-4431-8E94-A98F01992E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75658" y="4792826"/>
            <a:ext cx="1088306" cy="80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524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2A05C4C-877E-494E-9350-E8BD5B8F8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92" y="2267891"/>
            <a:ext cx="4758583" cy="4104109"/>
          </a:xfrm>
        </p:spPr>
        <p:txBody>
          <a:bodyPr/>
          <a:lstStyle/>
          <a:p>
            <a:pPr algn="just"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Unsere KoGa-Räumlichkeiten befinden sich verteilt im </a:t>
            </a:r>
            <a:r>
              <a:rPr lang="de-DE" sz="13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Gebäude der Grundschule an der Münchener Straße</a:t>
            </a:r>
            <a:r>
              <a:rPr lang="de-DE" sz="13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de-DE" sz="1300" dirty="0"/>
              <a:t>Die Gruppenräume sind nach bestimmten </a:t>
            </a:r>
            <a:r>
              <a:rPr lang="de-DE" sz="13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Schwerpunkten</a:t>
            </a:r>
            <a:r>
              <a:rPr lang="de-DE" sz="1300" dirty="0"/>
              <a:t> in den jeweiligen Etagen eingerichtet. Mögliche Spiellandschaften bieten den Kindern nach einem anstrengenden Tag eine Vielfalt zum Verweilen oder kreativ sein an: </a:t>
            </a:r>
            <a:r>
              <a:rPr lang="de-DE" sz="1100" dirty="0"/>
              <a:t>Bauraum, Ruheraum, Bällebad, MINT – Raum, Märchenzimmer, Spielzimmer, Kreativwerkstatt usw.</a:t>
            </a:r>
          </a:p>
          <a:p>
            <a:pPr marL="0" indent="0" algn="just">
              <a:buClr>
                <a:schemeClr val="tx2">
                  <a:lumMod val="90000"/>
                  <a:lumOff val="10000"/>
                </a:schemeClr>
              </a:buClr>
              <a:buNone/>
            </a:pPr>
            <a:endParaRPr lang="de-DE" sz="1100" dirty="0"/>
          </a:p>
          <a:p>
            <a:pPr algn="just"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Wir bauen unsere Schwerpunkte und </a:t>
            </a:r>
            <a:r>
              <a:rPr lang="de-DE" sz="13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Themenräume</a:t>
            </a:r>
            <a:r>
              <a:rPr lang="de-DE" sz="1300" dirty="0"/>
              <a:t> fortlaufend je nach den Bedürfnissen der Kinder aus. </a:t>
            </a:r>
          </a:p>
          <a:p>
            <a:pPr algn="just"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Vier große </a:t>
            </a:r>
            <a:r>
              <a:rPr lang="de-DE" sz="13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Speiseräume</a:t>
            </a:r>
            <a:r>
              <a:rPr lang="de-DE" sz="1300" dirty="0"/>
              <a:t> sowie ein </a:t>
            </a:r>
            <a:r>
              <a:rPr lang="de-DE" sz="13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Bewegungsraum</a:t>
            </a:r>
            <a:r>
              <a:rPr lang="de-DE" sz="1300" dirty="0"/>
              <a:t> und die </a:t>
            </a:r>
            <a:r>
              <a:rPr lang="de-DE" sz="13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Turnhalle</a:t>
            </a:r>
            <a:r>
              <a:rPr lang="de-DE" sz="1300" dirty="0"/>
              <a:t> laden zum Verweilen ein.</a:t>
            </a:r>
          </a:p>
          <a:p>
            <a:pPr algn="just"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Zur Hausaufgabenbetreuung stehen dem KoGa die </a:t>
            </a:r>
            <a:r>
              <a:rPr lang="de-DE" sz="13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Klassenräume</a:t>
            </a:r>
            <a:r>
              <a:rPr lang="de-DE" sz="1300" dirty="0"/>
              <a:t> der Schule zur Verfügung.</a:t>
            </a:r>
          </a:p>
          <a:p>
            <a:pPr algn="just"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Weitere Räume der Schule können je nach Belegung mitgenutzt werden.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EB60BAE-41F4-44C3-9B90-EE23B829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718"/>
            <a:ext cx="4978400" cy="369332"/>
          </a:xfrm>
        </p:spPr>
        <p:txBody>
          <a:bodyPr/>
          <a:lstStyle/>
          <a:p>
            <a:r>
              <a:rPr lang="de-DE" dirty="0"/>
              <a:t>Räumlichkeiten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074611-5620-443F-9AC3-8610138A7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38FE-DEFB-41C4-8153-A52EDA3986B0}" type="datetime1">
              <a:rPr lang="de-DE" smtClean="0"/>
              <a:t>23.12.2025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CA644B-17F7-4EF7-AFAB-C51B769D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 err="1"/>
              <a:t>KoGa</a:t>
            </a:r>
            <a:r>
              <a:rPr lang="de-DE" b="1" dirty="0"/>
              <a:t> – Ko</a:t>
            </a:r>
            <a:r>
              <a:rPr lang="de-DE" dirty="0"/>
              <a:t>operativer</a:t>
            </a:r>
            <a:r>
              <a:rPr lang="de-DE" b="1" dirty="0"/>
              <a:t> Ga</a:t>
            </a:r>
            <a:r>
              <a:rPr lang="de-DE" dirty="0"/>
              <a:t>nztag</a:t>
            </a:r>
          </a:p>
          <a:p>
            <a:r>
              <a:rPr lang="de-DE" dirty="0"/>
              <a:t>Münchener Straße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FAA4E5-A83F-4EC3-ACF7-15EDF99A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6D-0154-4F61-AEF4-09D0236A082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B16A0B-628A-4129-8ED7-099983873C46}"/>
              </a:ext>
            </a:extLst>
          </p:cNvPr>
          <p:cNvSpPr txBox="1"/>
          <p:nvPr/>
        </p:nvSpPr>
        <p:spPr>
          <a:xfrm>
            <a:off x="1007388" y="1340768"/>
            <a:ext cx="7272808" cy="646331"/>
          </a:xfrm>
          <a:prstGeom prst="rect">
            <a:avLst/>
          </a:prstGeom>
          <a:solidFill>
            <a:srgbClr val="FBF3AD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„Wer genügend Zeit zur Erholung findet, kann auch am nächsten Tag wieder fit und mit voller Konzentration in den Tag starten!“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7C4918B-DCF6-48F9-AB79-1AD030778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95" y="3747555"/>
            <a:ext cx="1365897" cy="1024423"/>
          </a:xfrm>
          <a:prstGeom prst="rect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54B2735-E7A5-4F48-990D-8BE868CD1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05" y="3517754"/>
            <a:ext cx="1388214" cy="1041161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F2EEDD2-4916-436D-98B7-47F25BE96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68" y="2188558"/>
            <a:ext cx="1437907" cy="107843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5B3FC35-FE93-4A54-932C-0D7380649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086964"/>
            <a:ext cx="1481526" cy="1111145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 descr="https://gs-muenchenerstrasse.de/wp-content/uploads/2023/10/Schule_3_Schulhof_IMG_2987-845x684.jpeg">
            <a:extLst>
              <a:ext uri="{FF2B5EF4-FFF2-40B4-BE49-F238E27FC236}">
                <a16:creationId xmlns:a16="http://schemas.microsoft.com/office/drawing/2014/main" id="{F9217EAD-6B1E-473E-B59A-FB1F46CC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922">
            <a:off x="7397955" y="2225449"/>
            <a:ext cx="1483968" cy="1138110"/>
          </a:xfrm>
          <a:prstGeom prst="rect">
            <a:avLst/>
          </a:prstGeom>
          <a:ln w="1905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2889E38-D806-46F4-8A4A-D5853974F0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60" y="4819242"/>
            <a:ext cx="969322" cy="129243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068287"/>
      </p:ext>
    </p:extLst>
  </p:cSld>
  <p:clrMapOvr>
    <a:masterClrMapping/>
  </p:clrMapOvr>
</p:sld>
</file>

<file path=ppt/theme/theme1.xml><?xml version="1.0" encoding="utf-8"?>
<a:theme xmlns:a="http://schemas.openxmlformats.org/drawingml/2006/main" name="Stadt Ingolstadt V2.0">
  <a:themeElements>
    <a:clrScheme name="Stadt Ingolstadt Hochformat 14">
      <a:dk1>
        <a:srgbClr val="000000"/>
      </a:dk1>
      <a:lt1>
        <a:srgbClr val="FFFFFF"/>
      </a:lt1>
      <a:dk2>
        <a:srgbClr val="00275B"/>
      </a:dk2>
      <a:lt2>
        <a:srgbClr val="808080"/>
      </a:lt2>
      <a:accent1>
        <a:srgbClr val="E9EAEB"/>
      </a:accent1>
      <a:accent2>
        <a:srgbClr val="B90C39"/>
      </a:accent2>
      <a:accent3>
        <a:srgbClr val="FFFFFF"/>
      </a:accent3>
      <a:accent4>
        <a:srgbClr val="000000"/>
      </a:accent4>
      <a:accent5>
        <a:srgbClr val="F2F3F3"/>
      </a:accent5>
      <a:accent6>
        <a:srgbClr val="A70A33"/>
      </a:accent6>
      <a:hlink>
        <a:srgbClr val="00275B"/>
      </a:hlink>
      <a:folHlink>
        <a:srgbClr val="DCE6F2"/>
      </a:folHlink>
    </a:clrScheme>
    <a:fontScheme name="Stadt Ingolstadt Hochform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dt Ingolstadt Hochform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dt Ingolstadt Hochforma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dt Ingolstadt Hochforma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dt Ingolstadt Hochforma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dt Ingolstadt Hochforma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dt Ingolstadt Hochforma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dt Ingolstadt Hochforma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dt Ingolstadt Hochforma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dt Ingolstadt Hochforma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dt Ingolstadt Hochforma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dt Ingolstadt Hochforma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dt Ingolstadt Hochforma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dt Ingolstadt Hochformat 13">
        <a:dk1>
          <a:srgbClr val="000000"/>
        </a:dk1>
        <a:lt1>
          <a:srgbClr val="FFFFFF"/>
        </a:lt1>
        <a:dk2>
          <a:srgbClr val="00275B"/>
        </a:dk2>
        <a:lt2>
          <a:srgbClr val="808080"/>
        </a:lt2>
        <a:accent1>
          <a:srgbClr val="E9EAEB"/>
        </a:accent1>
        <a:accent2>
          <a:srgbClr val="B90C39"/>
        </a:accent2>
        <a:accent3>
          <a:srgbClr val="FFFFFF"/>
        </a:accent3>
        <a:accent4>
          <a:srgbClr val="000000"/>
        </a:accent4>
        <a:accent5>
          <a:srgbClr val="F2F3F3"/>
        </a:accent5>
        <a:accent6>
          <a:srgbClr val="A70A33"/>
        </a:accent6>
        <a:hlink>
          <a:srgbClr val="00275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dt Ingolstadt Hochformat 14">
        <a:dk1>
          <a:srgbClr val="000000"/>
        </a:dk1>
        <a:lt1>
          <a:srgbClr val="FFFFFF"/>
        </a:lt1>
        <a:dk2>
          <a:srgbClr val="00275B"/>
        </a:dk2>
        <a:lt2>
          <a:srgbClr val="808080"/>
        </a:lt2>
        <a:accent1>
          <a:srgbClr val="E9EAEB"/>
        </a:accent1>
        <a:accent2>
          <a:srgbClr val="B90C39"/>
        </a:accent2>
        <a:accent3>
          <a:srgbClr val="FFFFFF"/>
        </a:accent3>
        <a:accent4>
          <a:srgbClr val="000000"/>
        </a:accent4>
        <a:accent5>
          <a:srgbClr val="F2F3F3"/>
        </a:accent5>
        <a:accent6>
          <a:srgbClr val="A70A33"/>
        </a:accent6>
        <a:hlink>
          <a:srgbClr val="00275B"/>
        </a:hlink>
        <a:folHlink>
          <a:srgbClr val="DCE6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ABF3988E-F11E-4DF1-BBEC-F2541F5F5471}" vid="{C279E296-AF1F-4C28-86B5-44FD32684F8F}"/>
    </a:ext>
  </a:extLst>
</a:theme>
</file>

<file path=ppt/theme/theme2.xml><?xml version="1.0" encoding="utf-8"?>
<a:theme xmlns:a="http://schemas.openxmlformats.org/drawingml/2006/main" name="Querforma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onder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onder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der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der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der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der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der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der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der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der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der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der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der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derdesign 13">
        <a:dk1>
          <a:srgbClr val="000000"/>
        </a:dk1>
        <a:lt1>
          <a:srgbClr val="FFFFFF"/>
        </a:lt1>
        <a:dk2>
          <a:srgbClr val="00275B"/>
        </a:dk2>
        <a:lt2>
          <a:srgbClr val="808080"/>
        </a:lt2>
        <a:accent1>
          <a:srgbClr val="BBE0E3"/>
        </a:accent1>
        <a:accent2>
          <a:srgbClr val="B90C3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70A33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derdesign 14">
        <a:dk1>
          <a:srgbClr val="000000"/>
        </a:dk1>
        <a:lt1>
          <a:srgbClr val="FFFFFF"/>
        </a:lt1>
        <a:dk2>
          <a:srgbClr val="00275B"/>
        </a:dk2>
        <a:lt2>
          <a:srgbClr val="808080"/>
        </a:lt2>
        <a:accent1>
          <a:srgbClr val="E9EAEB"/>
        </a:accent1>
        <a:accent2>
          <a:srgbClr val="B90C39"/>
        </a:accent2>
        <a:accent3>
          <a:srgbClr val="FFFFFF"/>
        </a:accent3>
        <a:accent4>
          <a:srgbClr val="000000"/>
        </a:accent4>
        <a:accent5>
          <a:srgbClr val="F2F3F3"/>
        </a:accent5>
        <a:accent6>
          <a:srgbClr val="A70A33"/>
        </a:accent6>
        <a:hlink>
          <a:srgbClr val="00275B"/>
        </a:hlink>
        <a:folHlink>
          <a:srgbClr val="DCE6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ABF3988E-F11E-4DF1-BBEC-F2541F5F5471}" vid="{C2D36914-E655-40DF-BFAE-276F7B4F129E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Power_Point_Vorlage_Amt_54_neu</Template>
  <TotalTime>0</TotalTime>
  <Words>822</Words>
  <Application>Microsoft Office PowerPoint</Application>
  <PresentationFormat>Bildschirmpräsentation (4:3)</PresentationFormat>
  <Paragraphs>159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Stadt Ingolstadt V2.0</vt:lpstr>
      <vt:lpstr>Querformat</vt:lpstr>
      <vt:lpstr>Kooperativer Ganztag (KoGa) Münchener Straße </vt:lpstr>
      <vt:lpstr>PowerPoint-Präsentation</vt:lpstr>
      <vt:lpstr>Unsere Einrichtungen</vt:lpstr>
      <vt:lpstr>Leitungsteam</vt:lpstr>
      <vt:lpstr>Das KoGa-Team</vt:lpstr>
      <vt:lpstr>Wir über uns</vt:lpstr>
      <vt:lpstr>Wir über uns</vt:lpstr>
      <vt:lpstr>Unsere Aktivitäten</vt:lpstr>
      <vt:lpstr>Räumlichkeiten</vt:lpstr>
      <vt:lpstr>Anmeldung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Office Hort Hundertschritt</dc:creator>
  <cp:lastModifiedBy>Ruf Samantha</cp:lastModifiedBy>
  <cp:revision>110</cp:revision>
  <dcterms:created xsi:type="dcterms:W3CDTF">2024-02-15T12:49:35Z</dcterms:created>
  <dcterms:modified xsi:type="dcterms:W3CDTF">2025-12-23T11:04:32Z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2025-11-27T12:24:57Z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a2acdfe0-4417-4e26-a152-967d8010c95f</vt:lpwstr>
  </property>
  <property fmtid="{D5CDD505-2E9C-101B-9397-08002B2CF9AE}" pid="7" name="MSIP_Label_defa4170-0d19-0005-0004-bc88714345d2_ActionId">
    <vt:lpwstr>eedf0612-0bd6-4017-ade7-930b6d160209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